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73" r:id="rId11"/>
    <p:sldId id="264" r:id="rId12"/>
    <p:sldId id="274" r:id="rId13"/>
    <p:sldId id="262" r:id="rId14"/>
    <p:sldId id="275" r:id="rId15"/>
    <p:sldId id="276" r:id="rId16"/>
    <p:sldId id="277" r:id="rId17"/>
    <p:sldId id="263" r:id="rId18"/>
    <p:sldId id="278" r:id="rId19"/>
    <p:sldId id="279" r:id="rId20"/>
    <p:sldId id="265" r:id="rId21"/>
    <p:sldId id="280" r:id="rId22"/>
    <p:sldId id="266" r:id="rId23"/>
    <p:sldId id="267" r:id="rId24"/>
    <p:sldId id="269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1824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5023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34147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6032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83746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038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53259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63458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9725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6493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99577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4902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0420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5076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0677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15880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1983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8709E-B74B-4658-9351-6495561ABABD}" type="datetimeFigureOut">
              <a:rPr lang="es-BO" smtClean="0"/>
              <a:t>21/12/2020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56137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hyperlink" Target="https://www.youtube.com/watch?v=2DiQUX11Ya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5E5B07-5C26-4493-8574-08934380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54" y="248996"/>
            <a:ext cx="3395491" cy="1640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448DB6-D9DB-42E2-B1F5-173EADE325A9}"/>
              </a:ext>
            </a:extLst>
          </p:cNvPr>
          <p:cNvSpPr txBox="1"/>
          <p:nvPr/>
        </p:nvSpPr>
        <p:spPr>
          <a:xfrm>
            <a:off x="3046709" y="2138766"/>
            <a:ext cx="60985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 de un Sistema Interactivo con Body Tracking (POSE IT!)</a:t>
            </a:r>
            <a:endParaRPr lang="es-BO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91887E-51DA-4857-88BE-5A68CF5BE21F}"/>
              </a:ext>
            </a:extLst>
          </p:cNvPr>
          <p:cNvSpPr txBox="1"/>
          <p:nvPr/>
        </p:nvSpPr>
        <p:spPr>
          <a:xfrm>
            <a:off x="855922" y="3957422"/>
            <a:ext cx="58188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Estudiantes: 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Ricardo Fernández 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Juan Diego García 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Brami Prudencio </a:t>
            </a:r>
          </a:p>
          <a:p>
            <a:r>
              <a:rPr lang="es-B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Tutor: 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Ing. Marcelo Bernardo de la Rosa López</a:t>
            </a:r>
          </a:p>
          <a:p>
            <a:r>
              <a:rPr lang="es-B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Practica Interna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8B8F7-73E5-41EB-B7F6-E73B223C3157}"/>
              </a:ext>
            </a:extLst>
          </p:cNvPr>
          <p:cNvSpPr txBox="1"/>
          <p:nvPr/>
        </p:nvSpPr>
        <p:spPr>
          <a:xfrm>
            <a:off x="4758742" y="5881025"/>
            <a:ext cx="267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Cochabamba-2020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3789C0-1BC8-4D7B-AEC9-84A94BB53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33" y="776920"/>
            <a:ext cx="915592" cy="106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8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23" y="431298"/>
            <a:ext cx="11307754" cy="487980"/>
          </a:xfrm>
        </p:spPr>
        <p:txBody>
          <a:bodyPr>
            <a:noAutofit/>
          </a:bodyPr>
          <a:lstStyle/>
          <a:p>
            <a:pPr algn="ctr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Clasificación de edades para sistemas interactivos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2281" y="1059902"/>
            <a:ext cx="11556196" cy="90312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sistemas interactivos se diseñan para diversos públicos, se toman en cuenta dos sistemas, el Estadounidense y el Europeo respectivamente.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8046074" y="991320"/>
            <a:ext cx="3932238" cy="150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9D687-5AF6-41D2-A032-74731C57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03" y="3026328"/>
            <a:ext cx="5702333" cy="2407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D45F4-9618-47F6-974F-DF1C7C617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433" y="3026328"/>
            <a:ext cx="4789365" cy="2407876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AD9843C-40EF-4012-966C-C9602EC3DC60}"/>
              </a:ext>
            </a:extLst>
          </p:cNvPr>
          <p:cNvSpPr txBox="1">
            <a:spLocks/>
          </p:cNvSpPr>
          <p:nvPr/>
        </p:nvSpPr>
        <p:spPr>
          <a:xfrm>
            <a:off x="704098" y="1968756"/>
            <a:ext cx="4912115" cy="903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PEGI (Pan </a:t>
            </a:r>
            <a:r>
              <a:rPr lang="es-BO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European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BO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BO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54EE884-CDAD-423B-A866-9E7C1EDA3D01}"/>
              </a:ext>
            </a:extLst>
          </p:cNvPr>
          <p:cNvSpPr txBox="1">
            <a:spLocks/>
          </p:cNvSpPr>
          <p:nvPr/>
        </p:nvSpPr>
        <p:spPr>
          <a:xfrm>
            <a:off x="6484433" y="1982582"/>
            <a:ext cx="4912115" cy="9031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ESRB (</a:t>
            </a:r>
            <a:r>
              <a:rPr lang="en-US" sz="2400" dirty="0"/>
              <a:t>Entertainment Software Rating Board 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576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971FBA91-202A-4B05-B3B9-37EB4EAEF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4044" y="3130550"/>
            <a:ext cx="3523911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3. Objetivos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5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F34155EB-2882-45D8-ADC5-C8F97607E303}"/>
              </a:ext>
            </a:extLst>
          </p:cNvPr>
          <p:cNvSpPr txBox="1">
            <a:spLocks/>
          </p:cNvSpPr>
          <p:nvPr/>
        </p:nvSpPr>
        <p:spPr>
          <a:xfrm>
            <a:off x="811493" y="28116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lang="es-AR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 Específicos</a:t>
            </a:r>
            <a:br>
              <a:rPr lang="es-ES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ES" sz="24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815BB0C2-F741-47E8-9A6D-6FB681A5C343}"/>
              </a:ext>
            </a:extLst>
          </p:cNvPr>
          <p:cNvSpPr txBox="1">
            <a:spLocks/>
          </p:cNvSpPr>
          <p:nvPr/>
        </p:nvSpPr>
        <p:spPr>
          <a:xfrm>
            <a:off x="942726" y="3585584"/>
            <a:ext cx="7493226" cy="3096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buNone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7A4DA848-9E14-4B89-9F03-556BF2F082DF}"/>
              </a:ext>
            </a:extLst>
          </p:cNvPr>
          <p:cNvSpPr txBox="1">
            <a:spLocks/>
          </p:cNvSpPr>
          <p:nvPr/>
        </p:nvSpPr>
        <p:spPr>
          <a:xfrm>
            <a:off x="811493" y="102971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lang="es-AR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 General</a:t>
            </a:r>
            <a:br>
              <a:rPr lang="es-ES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ES" sz="24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8EC91-C2BA-46D0-856F-15951C5A41A9}"/>
              </a:ext>
            </a:extLst>
          </p:cNvPr>
          <p:cNvSpPr txBox="1"/>
          <p:nvPr/>
        </p:nvSpPr>
        <p:spPr>
          <a:xfrm>
            <a:off x="811493" y="3665395"/>
            <a:ext cx="101529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Utilizar Software existentes para el seguimiento corporal utilizando una cámara.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Implementar una función para registrar mapas de movimiento propios del usuario.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Proveer una alternativa factible al mercado de sistemas interactivos con Body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Tracking tales como Just Dance.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0BC61-91C6-4CEE-8AA9-6491C8F6D801}"/>
              </a:ext>
            </a:extLst>
          </p:cNvPr>
          <p:cNvSpPr txBox="1"/>
          <p:nvPr/>
        </p:nvSpPr>
        <p:spPr>
          <a:xfrm>
            <a:off x="811492" y="1512413"/>
            <a:ext cx="963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 un sistema interactivo con Body Tracking, empleando una cámara común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seguimiento de posiciones, entrenamiento, técnicas de arte marcial y baile.</a:t>
            </a:r>
          </a:p>
        </p:txBody>
      </p:sp>
    </p:spTree>
    <p:extLst>
      <p:ext uri="{BB962C8B-B14F-4D97-AF65-F5344CB8AC3E}">
        <p14:creationId xmlns:p14="http://schemas.microsoft.com/office/powerpoint/2010/main" val="213097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4195B3DC-D08C-4075-8967-64C0D8C8A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925" y="3130550"/>
            <a:ext cx="4688150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4. Marco Teórico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50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tracking – </a:t>
            </a:r>
            <a:r>
              <a:rPr lang="es-B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Skeletical</a:t>
            </a:r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558926" y="1117153"/>
            <a:ext cx="10715877" cy="20790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seguimiento corporal o Body Tracking se realiza a través del enfoque de ajuste de aprendizaje. A través de este método, se debe disponer de una gran cantidad de imágenes de personas con notas y especificaciones del esqueleto de la persona.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seguimiento del esqueleto es ofrecido por una amplia cantidad de herramientas, toma en cuenta ángulos, distancia, figura, color, tamaño, cabello, ropa y ambiente. Se escanea la imagen para reconocer los puntos clave de un cuerpo humano, con la herramienta seleccionada.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ejemplo sería el siguiente video (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https://www.youtube.com/watch?v=2DiQUX11YaY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desde 1:47):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ACB979-53C5-4758-98C9-D2AC184B6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251" y="3824178"/>
            <a:ext cx="4235816" cy="2386176"/>
          </a:xfrm>
          <a:prstGeom prst="rect">
            <a:avLst/>
          </a:prstGeom>
        </p:spPr>
      </p:pic>
      <p:pic>
        <p:nvPicPr>
          <p:cNvPr id="16" name="y2mate.com - Crazy Uptown Funk flashmob in Sydney_v240P">
            <a:hlinkClick r:id="" action="ppaction://media"/>
            <a:extLst>
              <a:ext uri="{FF2B5EF4-FFF2-40B4-BE49-F238E27FC236}">
                <a16:creationId xmlns:a16="http://schemas.microsoft.com/office/drawing/2014/main" id="{B585EC69-468F-4C40-B51D-099B9DE86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83461" y="3874266"/>
            <a:ext cx="4057650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ADDB4F-A587-40AC-9052-8B1A162CE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95" y="3305481"/>
            <a:ext cx="2167281" cy="34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37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545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Cámaras y desambiguación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558926" y="1117153"/>
            <a:ext cx="10715877" cy="207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17112B8-055B-4302-AA3C-E2D704B012CD}"/>
              </a:ext>
            </a:extLst>
          </p:cNvPr>
          <p:cNvSpPr txBox="1">
            <a:spLocks/>
          </p:cNvSpPr>
          <p:nvPr/>
        </p:nvSpPr>
        <p:spPr>
          <a:xfrm>
            <a:off x="558926" y="1034661"/>
            <a:ext cx="10127250" cy="3445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 aclarar que se empleara Webcam para el proyecto y no una Cámara de profundidad.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profundidad de campo (Depth Of Field DOF) es un sistema automático para el ajuste de la lente, permite medir la distancia al objetivo.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sensores RGB-D combinan un sensor de profundidad DOF que emplea sensores infrarrojos para detectar la profundidad y sensores de RGB (un modelo de colores) para dar color a los objetos detectados según la distancia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Webcam es la cámara que viene por fábrica con la computadora, también es la cámara genérica empleada por las computadoras para transmitir en vivo videos en varias plataformas de Internet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D9DD5-6E45-4AAB-8081-EF0D0780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87" y="4505399"/>
            <a:ext cx="1450343" cy="2067511"/>
          </a:xfrm>
          <a:prstGeom prst="rect">
            <a:avLst/>
          </a:prstGeom>
        </p:spPr>
      </p:pic>
      <p:pic>
        <p:nvPicPr>
          <p:cNvPr id="1026" name="Picture 2" descr="Cómo abrir la cámara web de tu laptop - CCM">
            <a:extLst>
              <a:ext uri="{FF2B5EF4-FFF2-40B4-BE49-F238E27FC236}">
                <a16:creationId xmlns:a16="http://schemas.microsoft.com/office/drawing/2014/main" id="{627EAB89-28FE-4CE7-B075-3C41B8310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176" y="456221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F1BDC-1328-40D5-A590-6C723101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824" y="4840448"/>
            <a:ext cx="3910490" cy="12607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5AC4938-73ED-485F-96CC-E94911F08D85}"/>
              </a:ext>
            </a:extLst>
          </p:cNvPr>
          <p:cNvSpPr/>
          <p:nvPr/>
        </p:nvSpPr>
        <p:spPr>
          <a:xfrm rot="3261809">
            <a:off x="7270128" y="4399025"/>
            <a:ext cx="843786" cy="37950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C9FD40-5FD6-4870-9278-ED3C3D1A09FA}"/>
              </a:ext>
            </a:extLst>
          </p:cNvPr>
          <p:cNvSpPr/>
          <p:nvPr/>
        </p:nvSpPr>
        <p:spPr>
          <a:xfrm rot="6212600">
            <a:off x="8483656" y="4331215"/>
            <a:ext cx="843786" cy="37950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8562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74C13874-BCC8-4D2B-A361-DBAE8B34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6" y="161105"/>
            <a:ext cx="10921577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Inteligencia artificial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02D2F00-8A17-4329-9FF0-A78132D69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702" y="934067"/>
            <a:ext cx="10826354" cy="152679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programa que en un mundo arbitrario, no se las arregle peor que un humano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</a:t>
            </a:r>
            <a:r>
              <a:rPr lang="es-MX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Emular la inteligencia humana a través del mundo que lo rodea a través de Neural Networks, permitiéndole darse cuenta de sus propios errores.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00B57DE-DB4F-4C08-B717-B87415656F7A}"/>
              </a:ext>
            </a:extLst>
          </p:cNvPr>
          <p:cNvSpPr txBox="1">
            <a:spLocks/>
          </p:cNvSpPr>
          <p:nvPr/>
        </p:nvSpPr>
        <p:spPr>
          <a:xfrm>
            <a:off x="623702" y="2531925"/>
            <a:ext cx="5139535" cy="40114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CAFFE: El modelo CAFFE es un Framework </a:t>
            </a:r>
            <a:r>
              <a:rPr lang="es-MX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OpenSource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emplea librerías C++ y CUDA para Deep </a:t>
            </a:r>
            <a:r>
              <a:rPr lang="es-MX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tiene un </a:t>
            </a:r>
            <a:r>
              <a:rPr lang="es-MX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miles de cuerpos humanos, cada uno con los puntos clave del esqueleto humano marcados y la herramienta selecta lo emplea para estimar la pose humana en el Modelo BODY_25.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Todos los puntos clave que conforman el esqueleto tienen coordenadas (</a:t>
            </a:r>
            <a:r>
              <a:rPr lang="es-MX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x,y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que generan una Point Cloud.</a:t>
            </a:r>
          </a:p>
          <a:p>
            <a:pPr algn="l"/>
            <a:endParaRPr lang="es-MX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9E49C6-40F6-4968-B2B0-B5E46273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453" y="2460863"/>
            <a:ext cx="2388329" cy="37582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07A771-A88D-491F-95F9-90561D68B280}"/>
              </a:ext>
            </a:extLst>
          </p:cNvPr>
          <p:cNvSpPr txBox="1"/>
          <p:nvPr/>
        </p:nvSpPr>
        <p:spPr>
          <a:xfrm>
            <a:off x="7200287" y="6271699"/>
            <a:ext cx="213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BODY_25.</a:t>
            </a:r>
          </a:p>
        </p:txBody>
      </p:sp>
    </p:spTree>
    <p:extLst>
      <p:ext uri="{BB962C8B-B14F-4D97-AF65-F5344CB8AC3E}">
        <p14:creationId xmlns:p14="http://schemas.microsoft.com/office/powerpoint/2010/main" val="357229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0743" y="3130550"/>
            <a:ext cx="7190514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5. Estudio de Alternativas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20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8F033-AF73-4F49-B438-D08BB41E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" y="3009549"/>
            <a:ext cx="3422921" cy="192824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55A3819-5EFC-4656-8660-C686D21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Alternativas de pose </a:t>
            </a:r>
            <a:r>
              <a:rPr lang="es-B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it!</a:t>
            </a:r>
            <a:endParaRPr lang="es-B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0B1F2-7C37-4C31-9E13-4C0A488D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06" y="3009548"/>
            <a:ext cx="3424563" cy="1928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70CFF-E8A7-40F6-AF27-24574E4F5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552" y="2835674"/>
            <a:ext cx="2739017" cy="2141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704FE-4F52-439F-82E4-4A2357A19840}"/>
              </a:ext>
            </a:extLst>
          </p:cNvPr>
          <p:cNvSpPr txBox="1"/>
          <p:nvPr/>
        </p:nvSpPr>
        <p:spPr>
          <a:xfrm>
            <a:off x="975221" y="1832805"/>
            <a:ext cx="2522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 Dance</a:t>
            </a:r>
          </a:p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Dance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Experience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4676F-3FCD-492F-AC66-287306B0763E}"/>
              </a:ext>
            </a:extLst>
          </p:cNvPr>
          <p:cNvSpPr txBox="1"/>
          <p:nvPr/>
        </p:nvSpPr>
        <p:spPr>
          <a:xfrm>
            <a:off x="4929406" y="1832805"/>
            <a:ext cx="1465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Up</a:t>
            </a:r>
          </a:p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Wii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Fit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5C2D6-646C-4940-8134-F873FF42E178}"/>
              </a:ext>
            </a:extLst>
          </p:cNvPr>
          <p:cNvSpPr txBox="1"/>
          <p:nvPr/>
        </p:nvSpPr>
        <p:spPr>
          <a:xfrm>
            <a:off x="8875551" y="1769860"/>
            <a:ext cx="2223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Programas privados y desconocidos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044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5A3819-5EFC-4656-8660-C686D21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Alternativas de herramientas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4676F-3FCD-492F-AC66-287306B0763E}"/>
              </a:ext>
            </a:extLst>
          </p:cNvPr>
          <p:cNvSpPr txBox="1"/>
          <p:nvPr/>
        </p:nvSpPr>
        <p:spPr>
          <a:xfrm>
            <a:off x="289248" y="1049432"/>
            <a:ext cx="331155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Trajes con sensores de movimiento</a:t>
            </a:r>
          </a:p>
          <a:p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Creación de Software propio para Body Tracking </a:t>
            </a: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DeepMotion</a:t>
            </a: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Unity y Kinect</a:t>
            </a: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¡No!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5C2D6-646C-4940-8134-F873FF42E178}"/>
              </a:ext>
            </a:extLst>
          </p:cNvPr>
          <p:cNvSpPr txBox="1"/>
          <p:nvPr/>
        </p:nvSpPr>
        <p:spPr>
          <a:xfrm>
            <a:off x="6096000" y="1518817"/>
            <a:ext cx="37554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TensorFlow PoseNet</a:t>
            </a:r>
          </a:p>
          <a:p>
            <a:pPr algn="l"/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TensorFlow es una herramienta Open </a:t>
            </a:r>
            <a:r>
              <a:rPr lang="es-BO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Machine Learning, PoseNet es un derivado que permite Bod</a:t>
            </a: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Tracking en tiempo real.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B6B0E-929D-4A86-81D9-2A9D06DCC325}"/>
              </a:ext>
            </a:extLst>
          </p:cNvPr>
          <p:cNvSpPr txBox="1"/>
          <p:nvPr/>
        </p:nvSpPr>
        <p:spPr>
          <a:xfrm>
            <a:off x="5997252" y="3748636"/>
            <a:ext cx="40108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OpenPose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OpenPose es una herramienta Open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Body Tracking, cuenta con un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plug</a:t>
            </a: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-in en Unity y </a:t>
            </a:r>
          </a:p>
        </p:txBody>
      </p:sp>
    </p:spTree>
    <p:extLst>
      <p:ext uri="{BB962C8B-B14F-4D97-AF65-F5344CB8AC3E}">
        <p14:creationId xmlns:p14="http://schemas.microsoft.com/office/powerpoint/2010/main" val="199175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CA0C69FB-D5BE-4CE7-B323-9EFAB445B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858" y="3130550"/>
            <a:ext cx="4306283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1. Introducción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61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3929" y="3130550"/>
            <a:ext cx="4344142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6. Metodología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7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25A10-9B61-46F2-8940-429D992F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Metodología ágil scrum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F2D96-C89B-43F7-A9A2-F2AADCBA0A2F}"/>
              </a:ext>
            </a:extLst>
          </p:cNvPr>
          <p:cNvSpPr txBox="1"/>
          <p:nvPr/>
        </p:nvSpPr>
        <p:spPr>
          <a:xfrm>
            <a:off x="1500844" y="973931"/>
            <a:ext cx="9190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más apropiada es la metodología SCRUM, por su seguimiento, comunicación, forzando un reporte diario y avance continuo con resultados productivos.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B16F6-0D9B-4766-89E1-0DF4D9A76EAC}"/>
              </a:ext>
            </a:extLst>
          </p:cNvPr>
          <p:cNvSpPr txBox="1"/>
          <p:nvPr/>
        </p:nvSpPr>
        <p:spPr>
          <a:xfrm>
            <a:off x="822734" y="1847784"/>
            <a:ext cx="42945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Roles de la Metodología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Owner: Ricardo Fernández</a:t>
            </a:r>
          </a:p>
          <a:p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SCRUM Master: Brami Prudencio</a:t>
            </a: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Manager: Juan Diego García</a:t>
            </a:r>
          </a:p>
          <a:p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SCRUM Team: Los tre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anteriores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E976-44A0-4C23-994F-78530FD6D2B2}"/>
              </a:ext>
            </a:extLst>
          </p:cNvPr>
          <p:cNvSpPr txBox="1"/>
          <p:nvPr/>
        </p:nvSpPr>
        <p:spPr>
          <a:xfrm>
            <a:off x="822733" y="3829632"/>
            <a:ext cx="108044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Tareas: Los requerimientos traducidos a tareas para facilidad del SCRUM Team.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Estimación de Póker: Arriesgado método de calculo de tiempo de tareas.</a:t>
            </a:r>
          </a:p>
          <a:p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Backlog: Pizarra donde se muestran las tareas.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Backlog: Tabla con el seguimiento de las tareas de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Sprints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Gráfico Burn Down – Up: Referencia visual estimada de la trayectoria del proyecto.</a:t>
            </a:r>
          </a:p>
        </p:txBody>
      </p:sp>
    </p:spTree>
    <p:extLst>
      <p:ext uri="{BB962C8B-B14F-4D97-AF65-F5344CB8AC3E}">
        <p14:creationId xmlns:p14="http://schemas.microsoft.com/office/powerpoint/2010/main" val="4194752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4953" y="3065663"/>
            <a:ext cx="7722093" cy="726673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7. Análisis y Desarrollo de Diseño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3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2379" y="3130550"/>
            <a:ext cx="7387242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8. Desarrollo e Implementación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6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192" y="3130550"/>
            <a:ext cx="5891615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9. Plan de Actividades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833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215" y="3130550"/>
            <a:ext cx="8235570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10. Conclusión y Recomendaciones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824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Antecedentes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312DACC-410D-47DD-A493-A62163BD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7486"/>
            <a:ext cx="4826887" cy="25661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9099"/>
            <a:ext cx="3932237" cy="4709889"/>
          </a:xfrm>
        </p:spPr>
        <p:txBody>
          <a:bodyPr>
            <a:normAutofit lnSpcReduction="10000"/>
          </a:bodyPr>
          <a:lstStyle/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Durante más de 10 años, 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sistemas interactivos con Body Tracking se encuentra en el mercado global.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desarrollo de la inteligencia Artificial y Machine Learning han revolucionado varios campos del desarrollo de Software, permitiendo alternativas para su uso.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DF1C2-CC61-4297-AE26-3DAD49E2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22" y="828798"/>
            <a:ext cx="3797441" cy="26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8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FFD9051-8A15-43D9-B95B-875245836E16}"/>
              </a:ext>
            </a:extLst>
          </p:cNvPr>
          <p:cNvSpPr txBox="1">
            <a:spLocks/>
          </p:cNvSpPr>
          <p:nvPr/>
        </p:nvSpPr>
        <p:spPr>
          <a:xfrm>
            <a:off x="839788" y="360608"/>
            <a:ext cx="5509498" cy="798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Descripción del Problema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2DBE2E2-AA02-44BB-877F-B126BBFD0C1B}"/>
              </a:ext>
            </a:extLst>
          </p:cNvPr>
          <p:cNvSpPr txBox="1">
            <a:spLocks/>
          </p:cNvSpPr>
          <p:nvPr/>
        </p:nvSpPr>
        <p:spPr>
          <a:xfrm>
            <a:off x="839787" y="1159099"/>
            <a:ext cx="6488292" cy="47098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actitud de la población de países en vías de desarrollo sobre la tecnología, ve como un lujo la compra del equipo para emplear estos sistemas interactivos.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Inicialmente se busco desarrollar un sistema interactivo con una cámara de profundidad (Kinect o PlayStation Camera), pero se imposibilito su adquisición.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Existen varios sistemas interactivos con Body Tracking como </a:t>
            </a:r>
            <a:r>
              <a:rPr lang="es-BO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Up y Just Dance, pero no uno que disponga de ambas posibilidades.</a:t>
            </a:r>
          </a:p>
          <a:p>
            <a:pPr marL="0" indent="0">
              <a:buNone/>
            </a:pP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B6A3A-AD92-4F8F-BDA0-16AA6974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256" y="2192628"/>
            <a:ext cx="3478856" cy="30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35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F9CA-ED2C-409E-AB3C-252BD8E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Justificación y Delimitación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5B116-2304-4D80-99D3-D8EB8D4B71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BO" dirty="0"/>
              <a:t>Si es expuesto y manejado adecuadamente, POSE IT! puede ayudar a expandir el conocimiento sobre los sistemas interactivos y sus posibilidades.</a:t>
            </a:r>
          </a:p>
          <a:p>
            <a:r>
              <a:rPr lang="es-BO" dirty="0"/>
              <a:t>El proyecto se limitará a presentar el diseño y una versión beta que funcione como prototipo del producto.</a:t>
            </a:r>
          </a:p>
          <a:p>
            <a:endParaRPr lang="es-B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7546C-A27A-4BFE-8D29-BEBDD1D474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BO" dirty="0"/>
              <a:t>Debido a la naturaleza del proyecto y los recursos disponibles, no se garantiza la función sin errores.</a:t>
            </a:r>
          </a:p>
          <a:p>
            <a:r>
              <a:rPr lang="es-BO" dirty="0"/>
              <a:t>Las herramientas disponibles se encuentran en desarrollo y pueden mejorar con el paso del tiempo.</a:t>
            </a:r>
          </a:p>
        </p:txBody>
      </p:sp>
    </p:spTree>
    <p:extLst>
      <p:ext uri="{BB962C8B-B14F-4D97-AF65-F5344CB8AC3E}">
        <p14:creationId xmlns:p14="http://schemas.microsoft.com/office/powerpoint/2010/main" val="117462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>
            <a:extLst>
              <a:ext uri="{FF2B5EF4-FFF2-40B4-BE49-F238E27FC236}">
                <a16:creationId xmlns:a16="http://schemas.microsoft.com/office/drawing/2014/main" id="{2AD02272-6EB4-4723-9DEE-036C0B5E1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9800" y="3130550"/>
            <a:ext cx="6972400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2. Estudio de Diagnóstico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6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500" y="551131"/>
            <a:ext cx="9092999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Seguimiento de la Pandemia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96980"/>
            <a:ext cx="10406644" cy="4709889"/>
          </a:xfrm>
        </p:spPr>
        <p:txBody>
          <a:bodyPr>
            <a:normAutofit/>
          </a:bodyPr>
          <a:lstStyle/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causa del COVID-19, se produjo una cuarentena que privo a las personas de realizar sus actividades diarias normalmente.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Afecto increíblemente a la industria del deporte, por tanto, se requieren diferentes formas de incentivar a las personas a hacer ejercicio, ya que muchas se sienten detenidas por ello.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cuanto a la enseñanza, está se dirige a través del ejemplo y retroalimentación, el que esta privado en este momento.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0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64" y="429136"/>
            <a:ext cx="4378587" cy="1004553"/>
          </a:xfrm>
        </p:spPr>
        <p:txBody>
          <a:bodyPr>
            <a:normAutofit fontScale="90000"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Investigación de los Dispositivos Pioneros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3364" y="1433689"/>
            <a:ext cx="3932237" cy="4709889"/>
          </a:xfrm>
        </p:spPr>
        <p:txBody>
          <a:bodyPr>
            <a:normAutofit lnSpcReduction="10000"/>
          </a:bodyPr>
          <a:lstStyle/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body tracking comercial fue introducido por el dispositivo Kinect desarrollado por Microsoft.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Existen alternativas como: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Kinect (2020)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PlayStation Eye (2007)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PlayStation Camera (2013)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43FBB-E33D-4E45-9B99-98B730FA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43" y="186397"/>
            <a:ext cx="2558287" cy="2558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3A6771-DF87-41AE-99E5-0703B0D2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28" y="1161541"/>
            <a:ext cx="3486637" cy="11241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1CA019-85B6-4E16-814F-FBCF14FD9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35" y="3788633"/>
            <a:ext cx="2400022" cy="24469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290835-9646-44BF-88A4-45A07BBAD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850" y="4739331"/>
            <a:ext cx="3668940" cy="14042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D4BB65-9A6B-49F5-A891-2F5CF74A4702}"/>
              </a:ext>
            </a:extLst>
          </p:cNvPr>
          <p:cNvSpPr txBox="1"/>
          <p:nvPr/>
        </p:nvSpPr>
        <p:spPr>
          <a:xfrm>
            <a:off x="5123528" y="2603492"/>
            <a:ext cx="69112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Kinect						Azure Kinect</a:t>
            </a: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PlayStation Eye			     PlayStation Camera</a:t>
            </a:r>
          </a:p>
        </p:txBody>
      </p:sp>
    </p:spTree>
    <p:extLst>
      <p:ext uri="{BB962C8B-B14F-4D97-AF65-F5344CB8AC3E}">
        <p14:creationId xmlns:p14="http://schemas.microsoft.com/office/powerpoint/2010/main" val="56877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13919"/>
            <a:ext cx="3932237" cy="701899"/>
          </a:xfrm>
        </p:spPr>
        <p:txBody>
          <a:bodyPr>
            <a:normAutofit fontScale="90000"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Ámbitos de uso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2281" y="1059902"/>
            <a:ext cx="3932237" cy="1526796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B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Clínico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Útil particularmente en la rehabilitación, por su bajo costo y la motivación para personas hospitalizadas.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792B89-646F-4AB4-8731-3FFD16DE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2" y="3394225"/>
            <a:ext cx="3490135" cy="2162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84134-70E1-4A8F-B64F-B355D10FE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57" y="3463774"/>
            <a:ext cx="3490136" cy="2092817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9A20D04-7439-4B54-99C0-1BA773522799}"/>
              </a:ext>
            </a:extLst>
          </p:cNvPr>
          <p:cNvSpPr txBox="1">
            <a:spLocks/>
          </p:cNvSpPr>
          <p:nvPr/>
        </p:nvSpPr>
        <p:spPr>
          <a:xfrm>
            <a:off x="4113837" y="915818"/>
            <a:ext cx="3883556" cy="1890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B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Pedagógico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puede envolverse con un importante aspecto interactivo, el beneficio a la inteligencia corporal kinestésico, motiva y promueve el aprendizaje e interés por las actividades.</a:t>
            </a: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8046074" y="991320"/>
            <a:ext cx="3932238" cy="150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de Entretenimiento y Entrenamiento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La actividad lúdica es muy popular y tiene un amplio rango de usuarios potenciales.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4A101C-ACD4-40D2-A920-5336CE84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003" y="3530268"/>
            <a:ext cx="3672380" cy="18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8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442</TotalTime>
  <Words>1191</Words>
  <Application>Microsoft Office PowerPoint</Application>
  <PresentationFormat>Widescreen</PresentationFormat>
  <Paragraphs>139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Black</vt:lpstr>
      <vt:lpstr>Bookman Old Style</vt:lpstr>
      <vt:lpstr>Rockwell</vt:lpstr>
      <vt:lpstr>Tahoma</vt:lpstr>
      <vt:lpstr>Damask</vt:lpstr>
      <vt:lpstr>PowerPoint Presentation</vt:lpstr>
      <vt:lpstr>1. Introducción</vt:lpstr>
      <vt:lpstr>Antecedentes</vt:lpstr>
      <vt:lpstr>PowerPoint Presentation</vt:lpstr>
      <vt:lpstr>Justificación y Delimitación</vt:lpstr>
      <vt:lpstr>2. Estudio de Diagnóstico</vt:lpstr>
      <vt:lpstr>Seguimiento de la Pandemia</vt:lpstr>
      <vt:lpstr>Investigación de los Dispositivos Pioneros</vt:lpstr>
      <vt:lpstr>Ámbitos de uso</vt:lpstr>
      <vt:lpstr>Clasificación de edades para sistemas interactivos</vt:lpstr>
      <vt:lpstr>3. Objetivos</vt:lpstr>
      <vt:lpstr>PowerPoint Presentation</vt:lpstr>
      <vt:lpstr>4. Marco Teórico</vt:lpstr>
      <vt:lpstr>Body tracking – Skeletical tracking</vt:lpstr>
      <vt:lpstr>Cámaras y desambiguación</vt:lpstr>
      <vt:lpstr>Inteligencia artificial</vt:lpstr>
      <vt:lpstr>5. Estudio de Alternativas</vt:lpstr>
      <vt:lpstr>Alternativas de pose it!</vt:lpstr>
      <vt:lpstr>Alternativas de herramientas</vt:lpstr>
      <vt:lpstr>6. Metodología</vt:lpstr>
      <vt:lpstr>Metodología ágil scrum</vt:lpstr>
      <vt:lpstr>7. Análisis y Desarrollo de Diseño</vt:lpstr>
      <vt:lpstr>8. Desarrollo e Implementación</vt:lpstr>
      <vt:lpstr>9. Plan de Actividades</vt:lpstr>
      <vt:lpstr>10. Conclusión y 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Fernández</dc:creator>
  <cp:lastModifiedBy>Ricardo Fernández</cp:lastModifiedBy>
  <cp:revision>34</cp:revision>
  <dcterms:created xsi:type="dcterms:W3CDTF">2020-12-21T20:32:00Z</dcterms:created>
  <dcterms:modified xsi:type="dcterms:W3CDTF">2020-12-22T03:56:09Z</dcterms:modified>
</cp:coreProperties>
</file>